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1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2F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112"/>
          <a:sy d="100" n="112"/>
        </p:scale>
        <p:origin x="1584" y="102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">
            <a:extLst>
              <a:ext uri="{FF2B5EF4-FFF2-40B4-BE49-F238E27FC236}">
                <a16:creationId xmlns:a16="http://schemas.microsoft.com/office/drawing/2014/main" id="{DC8B8F8C-5341-430A-B99D-AB43A035D0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76" y="2944058"/>
            <a:ext cx="2339828" cy="1566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06450"/>
            <a:ext cx="7772400" cy="1470025"/>
          </a:xfrm>
        </p:spPr>
        <p:txBody>
          <a:bodyPr>
            <a:normAutofit/>
          </a:bodyPr>
          <a:lstStyle>
            <a:lvl1pPr>
              <a:defRPr sz="3600" b="1" i="1">
                <a:solidFill>
                  <a:srgbClr val="2E2F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3702" y="4167942"/>
            <a:ext cx="7115175" cy="495300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1">
                <a:solidFill>
                  <a:srgbClr val="2E2F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381376" y="6398661"/>
            <a:ext cx="2133600" cy="365125"/>
          </a:xfrm>
        </p:spPr>
        <p:txBody>
          <a:bodyPr/>
          <a:lstStyle>
            <a:lvl1pPr algn="ctr">
              <a:defRPr sz="2000" b="1" i="1">
                <a:solidFill>
                  <a:srgbClr val="2E2F87"/>
                </a:solidFill>
              </a:defRPr>
            </a:lvl1pPr>
          </a:lstStyle>
          <a:p>
            <a:fld id="{241EB5C9-1307-BA42-ABA2-0BC069CD8E7F}" type="datetimeFigureOut">
              <a:rPr lang="en-US" smtClean="0"/>
              <a:pPr/>
              <a:t>4/25/2025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4" descr="UCL open logo">
            <a:extLst>
              <a:ext uri="{FF2B5EF4-FFF2-40B4-BE49-F238E27FC236}">
                <a16:creationId xmlns:a16="http://schemas.microsoft.com/office/drawing/2014/main" id="{1993AE53-4193-41CD-888D-75669F078F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413" y="6362700"/>
            <a:ext cx="38115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61C457-F5F7-DB1A-E2CA-45C6729669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/>
          <a:srcRect/>
          <a:stretch/>
        </p:blipFill>
        <p:spPr bwMode="auto">
          <a:xfrm>
            <a:off x="12438" y="5897033"/>
            <a:ext cx="2137299" cy="960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>
            <a:extLst>
              <a:ext uri="{FF2B5EF4-FFF2-40B4-BE49-F238E27FC236}">
                <a16:creationId xmlns:a16="http://schemas.microsoft.com/office/drawing/2014/main" id="{572C6A5C-32C2-4836-B32A-7F7BAF1296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3507" y="211138"/>
            <a:ext cx="887143" cy="593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>
            <a:normAutofit/>
          </a:bodyPr>
          <a:lstStyle>
            <a:lvl1pPr algn="l">
              <a:defRPr sz="2800" b="1" i="1">
                <a:solidFill>
                  <a:srgbClr val="2E2F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7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-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7772400" cy="36512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AB4671-6050-45FC-9EE4-2D9AAF99C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>
            <a:lvl1pPr algn="l">
              <a:defRPr sz="3200" b="1" i="1">
                <a:solidFill>
                  <a:srgbClr val="2E2F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342900" latinLnBrk="0" marL="3429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285750" latinLnBrk="0" marL="74295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228600" latinLnBrk="0" marL="11430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228600" latinLnBrk="0" marL="16002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228600" latinLnBrk="0" marL="20574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228600" latinLnBrk="0" marL="2514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228600" latinLnBrk="0" marL="2971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228600" latinLnBrk="0" marL="34290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228600" latinLnBrk="0" marL="3886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4.png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5.png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6.png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cks.nice.org.uk/topics/alcohol-problem-drinking/diagnosis/how-to-screen" TargetMode="Externa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6.pn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.png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.pn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pn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0.pn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1.pn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2.pn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3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06450"/>
            <a:ext cx="7772400" cy="1470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Latest trends on alcohol consumption in Wales from the Alcohol Toolkit Study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993702" y="4167942"/>
            <a:ext cx="7115175" cy="495300"/>
          </a:xfrm>
        </p:spPr>
        <p:txBody>
          <a:bodyPr/>
          <a:lstStyle/>
          <a:p>
            <a:pPr lvl="0" indent="0" marL="0">
              <a:buNone/>
            </a:pPr>
            <a:br/>
            <a:br/>
            <a:r>
              <a:rPr/>
              <a:t>Vera Buss, Jamie Brown, Loren Kock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>
          <a:xfrm>
            <a:off x="3381376" y="6398661"/>
            <a:ext cx="2133600" cy="3651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17/08/2026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Using low-alcohol/alcohol-free drinks in past-year attempts</a:t>
            </a:r>
          </a:p>
        </p:txBody>
      </p:sp>
      <p:pic>
        <p:nvPicPr>
          <p:cNvPr descr="C://Users/rmjlvbu/OneDrive%20-%20University%20College%20London/Toolkit%20merge%20files/Waves/237/Graphs/Wales/Alcohol/nolo_pyattempts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04900" y="1600200"/>
            <a:ext cx="6934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Triggers for past-year attempts</a:t>
            </a:r>
          </a:p>
        </p:txBody>
      </p:sp>
      <p:pic>
        <p:nvPicPr>
          <p:cNvPr descr="C://Users/rmjlvbu/OneDrive%20-%20University%20College%20London/Toolkit%20merge%20files/Waves/237/Graphs/Wales/Alcohol/triggers_pyattempts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04900" y="1600200"/>
            <a:ext cx="6934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Prevalence of risky drinking (AUDIT) - not collected since October 2024</a:t>
            </a:r>
          </a:p>
        </p:txBody>
      </p:sp>
      <p:pic>
        <p:nvPicPr>
          <p:cNvPr descr="C://Users/rmjlvbu/OneDrive%20-%20University%20College%20London/Toolkit%20merge%20files/Waves/211-220/215/Graphs/Wales/Alcohol/audit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08100" y="1600200"/>
            <a:ext cx="65278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hasCustomPrompt="1" idx="1"/>
          </p:nvPr>
        </p:nvSpPr>
        <p:spPr/>
        <p:txBody>
          <a:bodyPr/>
          <a:lstStyle/>
          <a:p>
            <a:pPr lvl="0"/>
            <a:r>
              <a:rPr/>
              <a:t>Data collected during monthly household survey</a:t>
            </a:r>
          </a:p>
          <a:p>
            <a:pPr lvl="0"/>
            <a:r>
              <a:rPr/>
              <a:t>Each month involves a new representative sample of 300 adults (16 and over)</a:t>
            </a:r>
          </a:p>
          <a:p>
            <a:pPr lvl="1"/>
            <a:r>
              <a:rPr/>
              <a:t>Due to pandemic, surveys are conducted by telephone (rather than face-to-face) and among adults aged 18 and over between April 2020-December 2021.</a:t>
            </a:r>
          </a:p>
          <a:p>
            <a:pPr lvl="0"/>
            <a:r>
              <a:rPr/>
              <a:t>Risky drinking operationalised as AUDIT-C of 5 or above (</a:t>
            </a:r>
            <a:r>
              <a:rPr>
                <a:hlinkClick r:id="rId2"/>
              </a:rPr>
              <a:t>https://cks.nice.org.uk/topics/alcohol-problem-drinking/diagnosis/how-to-screen</a:t>
            </a:r>
            <a:r>
              <a:rPr/>
              <a:t>)</a:t>
            </a:r>
          </a:p>
          <a:p>
            <a:pPr lvl="0"/>
            <a:r>
              <a:rPr/>
              <a:t>Kock, et al., 2021. Protocol for expansion of an existing national monthly survey of smoking behaviour and alcohol use in England to Scotland and Wales: The Smoking and Alcohol Toolkit Study. Wellcome Open Research. 6:67</a:t>
            </a:r>
          </a:p>
          <a:p>
            <a:pPr lvl="0"/>
            <a:r>
              <a:rPr/>
              <a:t>More information (and access to the data underlying each chart) will be available online soon.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Prevalence of risky drinking (AUDIT-C) by social grade</a:t>
            </a:r>
          </a:p>
        </p:txBody>
      </p:sp>
      <p:pic>
        <p:nvPicPr>
          <p:cNvPr descr="C://Users/rmjlvbu/OneDrive%20-%20University%20College%20London/Toolkit%20merge%20files/Waves/237/Graphs/Wales/Alcohol/auditc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04900" y="1600200"/>
            <a:ext cx="6934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Prevalence of risky drinking (AUDIT-C) by gender</a:t>
            </a:r>
          </a:p>
        </p:txBody>
      </p:sp>
      <p:pic>
        <p:nvPicPr>
          <p:cNvPr descr="C://Users/rmjlvbu/OneDrive%20-%20University%20College%20London/Toolkit%20merge%20files/Waves/237/Graphs/Wales/Alcohol/auditc_gender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04900" y="1600200"/>
            <a:ext cx="6934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Currently trying to restrict consumption</a:t>
            </a:r>
          </a:p>
        </p:txBody>
      </p:sp>
      <p:pic>
        <p:nvPicPr>
          <p:cNvPr descr="C://Users/rmjlvbu/OneDrive%20-%20University%20College%20London/Toolkit%20merge%20files/Waves/237/Graphs/Wales/Alcohol/restrict_cons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04900" y="1600200"/>
            <a:ext cx="6934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Motivation to cut down</a:t>
            </a:r>
          </a:p>
        </p:txBody>
      </p:sp>
      <p:pic>
        <p:nvPicPr>
          <p:cNvPr descr="C://Users/rmjlvbu/OneDrive%20-%20University%20College%20London/Toolkit%20merge%20files/Waves/237/Graphs/Wales/Alcohol/motiv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04900" y="1600200"/>
            <a:ext cx="6934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GP advice to cut down</a:t>
            </a:r>
          </a:p>
        </p:txBody>
      </p:sp>
      <p:pic>
        <p:nvPicPr>
          <p:cNvPr descr="C://Users/rmjlvbu/OneDrive%20-%20University%20College%20London/Toolkit%20merge%20files/Waves/237/Graphs/Wales/Alcohol/gp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04900" y="1600200"/>
            <a:ext cx="6934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All past-year attempts to cut down or stop</a:t>
            </a:r>
          </a:p>
        </p:txBody>
      </p:sp>
      <p:pic>
        <p:nvPicPr>
          <p:cNvPr descr="C://Users/rmjlvbu/OneDrive%20-%20University%20College%20London/Toolkit%20merge%20files/Waves/237/Graphs/Wales/Alcohol/all_pyattempts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04900" y="1600200"/>
            <a:ext cx="6934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Serious past-year attempts to cut down or stop</a:t>
            </a:r>
          </a:p>
        </p:txBody>
      </p:sp>
      <p:pic>
        <p:nvPicPr>
          <p:cNvPr descr="C://Users/rmjlvbu/OneDrive%20-%20University%20College%20London/Toolkit%20merge%20files/Waves/237/Graphs/Wales/Alcohol/serious_pyattempts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04900" y="1600200"/>
            <a:ext cx="6934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Support in past-year attempts</a:t>
            </a:r>
          </a:p>
        </p:txBody>
      </p:sp>
      <p:pic>
        <p:nvPicPr>
          <p:cNvPr descr="C://Users/rmjlvbu/OneDrive%20-%20University%20College%20London/Toolkit%20merge%20files/Waves/237/Graphs/Wales/Alcohol/support_pyattempts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04900" y="1600200"/>
            <a:ext cx="6934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D9147DCE5D39448439BAC925F17EAF" ma:contentTypeVersion="13" ma:contentTypeDescription="Create a new document." ma:contentTypeScope="" ma:versionID="98a36182e80fce830f6c1959f67f732d">
  <xsd:schema xmlns:xsd="http://www.w3.org/2001/XMLSchema" xmlns:xs="http://www.w3.org/2001/XMLSchema" xmlns:p="http://schemas.microsoft.com/office/2006/metadata/properties" xmlns:ns2="7b517193-b76b-4847-86d0-f7effd00a065" xmlns:ns3="64cf4f3d-fe9c-4791-a736-5ffb6a9cf343" targetNamespace="http://schemas.microsoft.com/office/2006/metadata/properties" ma:root="true" ma:fieldsID="432d58a1b050dac85319da7bffcb1962" ns2:_="" ns3:_="">
    <xsd:import namespace="7b517193-b76b-4847-86d0-f7effd00a065"/>
    <xsd:import namespace="64cf4f3d-fe9c-4791-a736-5ffb6a9cf3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517193-b76b-4847-86d0-f7effd00a0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579a89b1-2c2c-4f7f-9bd7-7914fb13a0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cf4f3d-fe9c-4791-a736-5ffb6a9cf343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47fe9c4-542b-4744-b805-c419a5587213}" ma:internalName="TaxCatchAll" ma:showField="CatchAllData" ma:web="64cf4f3d-fe9c-4791-a736-5ffb6a9cf3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b517193-b76b-4847-86d0-f7effd00a065">
      <Terms xmlns="http://schemas.microsoft.com/office/infopath/2007/PartnerControls"/>
    </lcf76f155ced4ddcb4097134ff3c332f>
    <TaxCatchAll xmlns="64cf4f3d-fe9c-4791-a736-5ffb6a9cf343" xsi:nil="true"/>
  </documentManagement>
</p:properties>
</file>

<file path=customXml/itemProps1.xml><?xml version="1.0" encoding="utf-8"?>
<ds:datastoreItem xmlns:ds="http://schemas.openxmlformats.org/officeDocument/2006/customXml" ds:itemID="{0CF6651C-24C3-4396-8301-3C67F502FD53}"/>
</file>

<file path=customXml/itemProps2.xml><?xml version="1.0" encoding="utf-8"?>
<ds:datastoreItem xmlns:ds="http://schemas.openxmlformats.org/officeDocument/2006/customXml" ds:itemID="{CE1C44E4-F9EB-46AD-A3AC-C30F08118530}"/>
</file>

<file path=customXml/itemProps3.xml><?xml version="1.0" encoding="utf-8"?>
<ds:datastoreItem xmlns:ds="http://schemas.openxmlformats.org/officeDocument/2006/customXml" ds:itemID="{AE4F4EDF-F9E4-41D0-829D-F0E0B25B7D1E}"/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34</Words>
  <Application>Microsoft Office PowerPoint</Application>
  <PresentationFormat>On-screen Show (4:3)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Monthly trends on smoking in Wales from the Smoking Toolkit Study</vt:lpstr>
      <vt:lpstr>Prevalence of cigarette smoking by social grade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Latest trends on alcohol consumption in Wales from the Alcohol Toolkit Study</dc:title>
  <dc:creator>Vera Buss, Jamie Brown, Loren Kock</dc:creator>
  <cp:keywords/>
  <dcterms:created xsi:type="dcterms:W3CDTF">2026-08-17T16:40:26Z</dcterms:created>
  <dcterms:modified xsi:type="dcterms:W3CDTF">2026-08-17T16:40:26Z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17/08/2026</vt:lpwstr>
  </property>
  <property fmtid="{D5CDD505-2E9C-101B-9397-08002B2CF9AE}" pid="3" name="output">
    <vt:lpwstr/>
  </property>
  <property fmtid="{D5CDD505-2E9C-101B-9397-08002B2CF9AE}" pid="4" name="ContentTypeId">
    <vt:lpwstr>0x0101006DD9147DCE5D39448439BAC925F17EAF</vt:lpwstr>
  </property>
</Properties>
</file>