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33"/>
    <p:restoredTop autoAdjust="0" sz="94711"/>
  </p:normalViewPr>
  <p:slideViewPr>
    <p:cSldViewPr snapToGrid="0" snapToObjects="1">
      <p:cViewPr varScale="1">
        <p:scale>
          <a:sx d="100" n="112"/>
          <a:sy d="100" n="112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DC8B8F8C-5341-430A-B99D-AB43A035D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2944058"/>
            <a:ext cx="2339828" cy="15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702" y="4167942"/>
            <a:ext cx="7115175" cy="4953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81376" y="6398661"/>
            <a:ext cx="2133600" cy="365125"/>
          </a:xfrm>
        </p:spPr>
        <p:txBody>
          <a:bodyPr/>
          <a:lstStyle>
            <a:lvl1pPr algn="ctr">
              <a:defRPr sz="2000" b="1" i="1">
                <a:solidFill>
                  <a:srgbClr val="2E2F87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UCL open logo">
            <a:extLst>
              <a:ext uri="{FF2B5EF4-FFF2-40B4-BE49-F238E27FC236}">
                <a16:creationId xmlns:a16="http://schemas.microsoft.com/office/drawing/2014/main" id="{1993AE53-4193-41CD-888D-75669F078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6362700"/>
            <a:ext cx="3811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1C457-F5F7-DB1A-E2CA-45C67296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2438" y="5897033"/>
            <a:ext cx="2137299" cy="9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572C6A5C-32C2-4836-B32A-7F7BAF129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07" y="211138"/>
            <a:ext cx="887143" cy="5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>
            <a:normAutofit/>
          </a:bodyPr>
          <a:lstStyle>
            <a:lvl1pPr algn="l">
              <a:defRPr sz="28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72400" cy="365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AB4671-6050-45FC-9EE4-2D9AAF99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ks.nice.org.uk/topics/alcohol-problem-drinking/diagnosis/how-to-screen" TargetMode="Externa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Latest trends on alcohol consumption in Wales from the Alcohol Toolkit Study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993702" y="4167942"/>
            <a:ext cx="7115175" cy="49530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Vera Buss, Jamie Brown, Loren Kock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3381376" y="6398661"/>
            <a:ext cx="2133600" cy="3651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12/11/2025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Using low-alcohol/alcohol-free drinks in past-year attempts</a:t>
            </a:r>
          </a:p>
        </p:txBody>
      </p:sp>
      <p:pic>
        <p:nvPicPr>
          <p:cNvPr descr="C://Users/rmjlvbu/OneDrive%20-%20University%20College%20London/Toolkit%20merge%20files/Waves/228/Graphs/Wales/Alcohol/nolo_pyattempt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Triggers for past-year attempts</a:t>
            </a:r>
          </a:p>
        </p:txBody>
      </p:sp>
      <p:pic>
        <p:nvPicPr>
          <p:cNvPr descr="C://Users/rmjlvbu/OneDrive%20-%20University%20College%20London/Toolkit%20merge%20files/Waves/228/Graphs/Wales/Alcohol/triggers_pyattempt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Prevalence of risky drinking (AUDIT) - not collected since October 2024</a:t>
            </a:r>
          </a:p>
        </p:txBody>
      </p:sp>
      <p:pic>
        <p:nvPicPr>
          <p:cNvPr descr="C://Users/rmjlvbu/OneDrive%20-%20University%20College%20London/Toolkit%20merge%20files/Waves/211-220/215/Graphs/Wales/Alcohol/audit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hasCustomPrompt="1" idx="1"/>
          </p:nvPr>
        </p:nvSpPr>
        <p:spPr/>
        <p:txBody>
          <a:bodyPr/>
          <a:lstStyle/>
          <a:p>
            <a:pPr lvl="0"/>
            <a:r>
              <a:rPr/>
              <a:t>Data collected during monthly household survey</a:t>
            </a:r>
          </a:p>
          <a:p>
            <a:pPr lvl="0"/>
            <a:r>
              <a:rPr/>
              <a:t>Each month involves a new representative sample of 300 adults (16 and over)</a:t>
            </a:r>
          </a:p>
          <a:p>
            <a:pPr lvl="1"/>
            <a:r>
              <a:rPr/>
              <a:t>Due to pandemic, surveys are conducted by telephone (rather than face-to-face) and among adults aged 18 and over between April 2020-December 2021.</a:t>
            </a:r>
          </a:p>
          <a:p>
            <a:pPr lvl="0"/>
            <a:r>
              <a:rPr/>
              <a:t>Risky drinking operationalised as AUDIT-C of 5 or above (</a:t>
            </a:r>
            <a:r>
              <a:rPr>
                <a:hlinkClick r:id="rId2"/>
              </a:rPr>
              <a:t>https://cks.nice.org.uk/topics/alcohol-problem-drinking/diagnosis/how-to-screen</a:t>
            </a:r>
            <a:r>
              <a:rPr/>
              <a:t>)</a:t>
            </a:r>
          </a:p>
          <a:p>
            <a:pPr lvl="0"/>
            <a:r>
              <a:rPr/>
              <a:t>Kock, et al., 2021. Protocol for expansion of an existing national monthly survey of smoking behaviour and alcohol use in England to Scotland and Wales: The Smoking and Alcohol Toolkit Study. Wellcome Open Research. 6:67</a:t>
            </a:r>
          </a:p>
          <a:p>
            <a:pPr lvl="0"/>
            <a:r>
              <a:rPr/>
              <a:t>More information (and access to the data underlying each chart) will be available online soon.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Prevalence of risky drinking (AUDIT-C) by social grade</a:t>
            </a:r>
          </a:p>
        </p:txBody>
      </p:sp>
      <p:pic>
        <p:nvPicPr>
          <p:cNvPr descr="C://Users/rmjlvbu/OneDrive%20-%20University%20College%20London/Toolkit%20merge%20files/Waves/228/Graphs/Wales/Alcohol/auditc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Prevalence of risky drinking (AUDIT-C) by gender</a:t>
            </a:r>
          </a:p>
        </p:txBody>
      </p:sp>
      <p:pic>
        <p:nvPicPr>
          <p:cNvPr descr="C://Users/rmjlvbu/OneDrive%20-%20University%20College%20London/Toolkit%20merge%20files/Waves/228/Graphs/Wales/Alcohol/auditc_gender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Currently trying to restrict consumption</a:t>
            </a:r>
          </a:p>
        </p:txBody>
      </p:sp>
      <p:pic>
        <p:nvPicPr>
          <p:cNvPr descr="C://Users/rmjlvbu/OneDrive%20-%20University%20College%20London/Toolkit%20merge%20files/Waves/228/Graphs/Wales/Alcohol/restrict_con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Motivation to cut down</a:t>
            </a:r>
          </a:p>
        </p:txBody>
      </p:sp>
      <p:pic>
        <p:nvPicPr>
          <p:cNvPr descr="C://Users/rmjlvbu/OneDrive%20-%20University%20College%20London/Toolkit%20merge%20files/Waves/228/Graphs/Wales/Alcohol/motiv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GP advice to cut down</a:t>
            </a:r>
          </a:p>
        </p:txBody>
      </p:sp>
      <p:pic>
        <p:nvPicPr>
          <p:cNvPr descr="C://Users/rmjlvbu/OneDrive%20-%20University%20College%20London/Toolkit%20merge%20files/Waves/228/Graphs/Wales/Alcohol/gp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All past-year attempts to cut down or stop</a:t>
            </a:r>
          </a:p>
        </p:txBody>
      </p:sp>
      <p:pic>
        <p:nvPicPr>
          <p:cNvPr descr="C://Users/rmjlvbu/OneDrive%20-%20University%20College%20London/Toolkit%20merge%20files/Waves/228/Graphs/Wales/Alcohol/all_pyattempt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Serious past-year attempts to cut down or stop</a:t>
            </a:r>
          </a:p>
        </p:txBody>
      </p:sp>
      <p:pic>
        <p:nvPicPr>
          <p:cNvPr descr="C://Users/rmjlvbu/OneDrive%20-%20University%20College%20London/Toolkit%20merge%20files/Waves/228/Graphs/Wales/Alcohol/serious_pyattempt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Support in past-year attempts</a:t>
            </a:r>
          </a:p>
        </p:txBody>
      </p:sp>
      <p:pic>
        <p:nvPicPr>
          <p:cNvPr descr="C://Users/rmjlvbu/OneDrive%20-%20University%20College%20London/Toolkit%20merge%20files/Waves/228/Graphs/Wales/Alcohol/support_pyattempt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1600200"/>
            <a:ext cx="7099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9147DCE5D39448439BAC925F17EAF" ma:contentTypeVersion="13" ma:contentTypeDescription="Create a new document." ma:contentTypeScope="" ma:versionID="6f753701b987ef20f103cb7d41e74cbc">
  <xsd:schema xmlns:xsd="http://www.w3.org/2001/XMLSchema" xmlns:xs="http://www.w3.org/2001/XMLSchema" xmlns:p="http://schemas.microsoft.com/office/2006/metadata/properties" xmlns:ns2="7b517193-b76b-4847-86d0-f7effd00a065" xmlns:ns3="64cf4f3d-fe9c-4791-a736-5ffb6a9cf343" targetNamespace="http://schemas.microsoft.com/office/2006/metadata/properties" ma:root="true" ma:fieldsID="3eccfaf66c74f6d48cebb223f9ebbab6" ns2:_="" ns3:_="">
    <xsd:import namespace="7b517193-b76b-4847-86d0-f7effd00a065"/>
    <xsd:import namespace="64cf4f3d-fe9c-4791-a736-5ffb6a9cf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17193-b76b-4847-86d0-f7effd00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4f3d-fe9c-4791-a736-5ffb6a9cf3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7fe9c4-542b-4744-b805-c419a5587213}" ma:internalName="TaxCatchAll" ma:showField="CatchAllData" ma:web="64cf4f3d-fe9c-4791-a736-5ffb6a9cf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517193-b76b-4847-86d0-f7effd00a065">
      <Terms xmlns="http://schemas.microsoft.com/office/infopath/2007/PartnerControls"/>
    </lcf76f155ced4ddcb4097134ff3c332f>
    <TaxCatchAll xmlns="64cf4f3d-fe9c-4791-a736-5ffb6a9cf343" xsi:nil="true"/>
  </documentManagement>
</p:properties>
</file>

<file path=customXml/itemProps1.xml><?xml version="1.0" encoding="utf-8"?>
<ds:datastoreItem xmlns:ds="http://schemas.openxmlformats.org/officeDocument/2006/customXml" ds:itemID="{248A3C7C-56CA-44A7-9D02-66A6CC9660E7}"/>
</file>

<file path=customXml/itemProps2.xml><?xml version="1.0" encoding="utf-8"?>
<ds:datastoreItem xmlns:ds="http://schemas.openxmlformats.org/officeDocument/2006/customXml" ds:itemID="{6A5BA165-F4FA-4DFF-9C56-E1FD15692E33}"/>
</file>

<file path=customXml/itemProps3.xml><?xml version="1.0" encoding="utf-8"?>
<ds:datastoreItem xmlns:ds="http://schemas.openxmlformats.org/officeDocument/2006/customXml" ds:itemID="{15DAB3FC-46C0-442A-9960-D349FE6D96E9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Monthly trends on smoking in Wales from the Smoking Toolkit Study</vt:lpstr>
      <vt:lpstr>Prevalence of cigarette smoking by social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trends on alcohol consumption in Wales from the Alcohol Toolkit Study</dc:title>
  <dc:creator>Vera Buss, Jamie Brown, Loren Kock</dc:creator>
  <cp:keywords/>
  <dcterms:created xsi:type="dcterms:W3CDTF">2025-11-12T17:59:30Z</dcterms:created>
  <dcterms:modified xsi:type="dcterms:W3CDTF">2025-11-12T17:59:30Z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12/11/2025</vt:lpwstr>
  </property>
  <property fmtid="{D5CDD505-2E9C-101B-9397-08002B2CF9AE}" pid="3" name="output">
    <vt:lpwstr/>
  </property>
  <property fmtid="{D5CDD505-2E9C-101B-9397-08002B2CF9AE}" pid="4" name="ContentTypeId">
    <vt:lpwstr>0x0101006DD9147DCE5D39448439BAC925F17EAF</vt:lpwstr>
  </property>
</Properties>
</file>